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2-1.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8-1.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6" Type="http://schemas.openxmlformats.org/officeDocument/2006/relationships/slideLayout" Target="../slideLayouts/slideLayout1.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1475184"/>
            <a:ext cx="7477601" cy="2874645"/>
          </a:xfrm>
          <a:prstGeom prst="rect">
            <a:avLst/>
          </a:prstGeom>
          <a:noFill/>
          <a:ln/>
        </p:spPr>
        <p:txBody>
          <a:bodyPr wrap="square" rtlCol="0" anchor="t"/>
          <a:lstStyle/>
          <a:p>
            <a:pPr indent="0" marL="0">
              <a:lnSpc>
                <a:spcPts val="7545"/>
              </a:lnSpc>
              <a:buNone/>
            </a:pPr>
            <a:r>
              <a:rPr lang="en-US" sz="6036" spc="-181" kern="0" dirty="0">
                <a:solidFill>
                  <a:srgbClr val="2C3F42"/>
                </a:solidFill>
                <a:latin typeface="Bitter" pitchFamily="34" charset="0"/>
                <a:ea typeface="Bitter" pitchFamily="34" charset="-122"/>
                <a:cs typeface="Bitter" pitchFamily="34" charset="-120"/>
              </a:rPr>
              <a:t>Introduction to Generative AI and GANs</a:t>
            </a:r>
            <a:endParaRPr lang="en-US" sz="6036" dirty="0"/>
          </a:p>
        </p:txBody>
      </p:sp>
      <p:sp>
        <p:nvSpPr>
          <p:cNvPr id="6" name="Text 3"/>
          <p:cNvSpPr/>
          <p:nvPr/>
        </p:nvSpPr>
        <p:spPr>
          <a:xfrm>
            <a:off x="833199" y="4683085"/>
            <a:ext cx="7477601" cy="1421606"/>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Generative AI, particularly Generative Adversarial Networks (GANs), is a powerful technique that has revolutionized various fields, including natural language processing. GANs can generate new, realistic-looking text by learning patterns from existing data.</a:t>
            </a:r>
            <a:endParaRPr lang="en-US" sz="1750" dirty="0"/>
          </a:p>
        </p:txBody>
      </p:sp>
      <p:sp>
        <p:nvSpPr>
          <p:cNvPr id="7" name="Shape 4"/>
          <p:cNvSpPr/>
          <p:nvPr/>
        </p:nvSpPr>
        <p:spPr>
          <a:xfrm>
            <a:off x="833199" y="6354604"/>
            <a:ext cx="355402" cy="355402"/>
          </a:xfrm>
          <a:prstGeom prst="roundRect">
            <a:avLst>
              <a:gd name="adj" fmla="val 25726039"/>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840819" y="6362224"/>
            <a:ext cx="340162" cy="340162"/>
          </a:xfrm>
          <a:prstGeom prst="rect">
            <a:avLst/>
          </a:prstGeom>
        </p:spPr>
      </p:pic>
      <p:sp>
        <p:nvSpPr>
          <p:cNvPr id="9" name="Text 5"/>
          <p:cNvSpPr/>
          <p:nvPr/>
        </p:nvSpPr>
        <p:spPr>
          <a:xfrm>
            <a:off x="1299686" y="6360081"/>
            <a:ext cx="1700093" cy="388858"/>
          </a:xfrm>
          <a:prstGeom prst="rect">
            <a:avLst/>
          </a:prstGeom>
          <a:noFill/>
          <a:ln/>
        </p:spPr>
        <p:txBody>
          <a:bodyPr wrap="none" rtlCol="0" anchor="t"/>
          <a:lstStyle/>
          <a:p>
            <a:pPr algn="l" indent="0" marL="0">
              <a:lnSpc>
                <a:spcPts val="3062"/>
              </a:lnSpc>
              <a:buNone/>
            </a:pPr>
            <a:r>
              <a:rPr lang="en-US" sz="2187" b="1" spc="-35" kern="0" dirty="0">
                <a:solidFill>
                  <a:srgbClr val="2B2E3C"/>
                </a:solidFill>
                <a:latin typeface="Open Sans" pitchFamily="34" charset="0"/>
                <a:ea typeface="Open Sans" pitchFamily="34" charset="-122"/>
                <a:cs typeface="Open Sans" pitchFamily="34" charset="-120"/>
              </a:rPr>
              <a:t>by Flemmy. J</a:t>
            </a:r>
            <a:endParaRPr lang="en-US" sz="2187"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7620" y="0"/>
            <a:ext cx="5486400" cy="8229600"/>
          </a:xfrm>
          <a:prstGeom prst="rect">
            <a:avLst/>
          </a:prstGeom>
        </p:spPr>
      </p:pic>
      <p:sp>
        <p:nvSpPr>
          <p:cNvPr id="5" name="Text 2"/>
          <p:cNvSpPr/>
          <p:nvPr/>
        </p:nvSpPr>
        <p:spPr>
          <a:xfrm>
            <a:off x="6319599" y="996434"/>
            <a:ext cx="7477601" cy="1388745"/>
          </a:xfrm>
          <a:prstGeom prst="rect">
            <a:avLst/>
          </a:prstGeom>
          <a:noFill/>
          <a:ln/>
        </p:spPr>
        <p:txBody>
          <a:bodyPr wrap="squar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Conclusion and Key Takeaways</a:t>
            </a:r>
            <a:endParaRPr lang="en-US" sz="4374" dirty="0"/>
          </a:p>
        </p:txBody>
      </p:sp>
      <p:sp>
        <p:nvSpPr>
          <p:cNvPr id="6" name="Text 3"/>
          <p:cNvSpPr/>
          <p:nvPr/>
        </p:nvSpPr>
        <p:spPr>
          <a:xfrm>
            <a:off x="6319599" y="2718435"/>
            <a:ext cx="7477601" cy="2132409"/>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In conclusion, Generative Adversarial Networks (GANs) have emerged as a powerful tool in Natural Language Processing, revolutionizing text generation and style transfer. By leveraging the adversarial training process, GANs can produce highly realistic and diverse text, opening up new possibilities for creative writing, dialogue systems, and content personalization.</a:t>
            </a:r>
            <a:endParaRPr lang="en-US" sz="1750" dirty="0"/>
          </a:p>
        </p:txBody>
      </p:sp>
      <p:sp>
        <p:nvSpPr>
          <p:cNvPr id="7" name="Text 4"/>
          <p:cNvSpPr/>
          <p:nvPr/>
        </p:nvSpPr>
        <p:spPr>
          <a:xfrm>
            <a:off x="6319599" y="5100757"/>
            <a:ext cx="7477601" cy="2132409"/>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The key takeaways from this presentation include the fundamental principles of GANs, their wide-ranging applications in NLP, and the techniques used for generating high-quality text. While challenges around controllability, bias, and ethical considerations remain, the rapid advancements in this field promise even more exciting developments in the future.</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2037993" y="725567"/>
            <a:ext cx="10554414" cy="1388745"/>
          </a:xfrm>
          <a:prstGeom prst="rect">
            <a:avLst/>
          </a:prstGeom>
          <a:noFill/>
          <a:ln/>
        </p:spPr>
        <p:txBody>
          <a:bodyPr wrap="squar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Fundamentals of Generative Adversarial Networks (GANs)</a:t>
            </a:r>
            <a:endParaRPr lang="en-US" sz="4374" dirty="0"/>
          </a:p>
        </p:txBody>
      </p:sp>
      <p:sp>
        <p:nvSpPr>
          <p:cNvPr id="5" name="Shape 3"/>
          <p:cNvSpPr/>
          <p:nvPr/>
        </p:nvSpPr>
        <p:spPr>
          <a:xfrm>
            <a:off x="2037993" y="2558653"/>
            <a:ext cx="5166122" cy="2361605"/>
          </a:xfrm>
          <a:prstGeom prst="roundRect">
            <a:avLst>
              <a:gd name="adj" fmla="val 4234"/>
            </a:avLst>
          </a:prstGeom>
          <a:solidFill>
            <a:srgbClr val="FCE2CF"/>
          </a:solidFill>
          <a:ln w="7620">
            <a:solidFill>
              <a:srgbClr val="E2C8B5"/>
            </a:solidFill>
            <a:prstDash val="solid"/>
          </a:ln>
        </p:spPr>
      </p:sp>
      <p:sp>
        <p:nvSpPr>
          <p:cNvPr id="6" name="Text 4"/>
          <p:cNvSpPr/>
          <p:nvPr/>
        </p:nvSpPr>
        <p:spPr>
          <a:xfrm>
            <a:off x="2267783" y="2788444"/>
            <a:ext cx="3276600" cy="347186"/>
          </a:xfrm>
          <a:prstGeom prst="rect">
            <a:avLst/>
          </a:prstGeom>
          <a:noFill/>
          <a:ln/>
        </p:spPr>
        <p:txBody>
          <a:bodyPr wrap="none" rtlCol="0" anchor="t"/>
          <a:lstStyle/>
          <a:p>
            <a:pPr indent="0" marL="0">
              <a:lnSpc>
                <a:spcPts val="2734"/>
              </a:lnSpc>
              <a:buNone/>
            </a:pPr>
            <a:r>
              <a:rPr lang="en-US" sz="2187" spc="-66" kern="0" dirty="0">
                <a:solidFill>
                  <a:srgbClr val="2B2E3C"/>
                </a:solidFill>
                <a:latin typeface="Bitter" pitchFamily="34" charset="0"/>
                <a:ea typeface="Bitter" pitchFamily="34" charset="-122"/>
                <a:cs typeface="Bitter" pitchFamily="34" charset="-120"/>
              </a:rPr>
              <a:t>Dual Network Architecture</a:t>
            </a:r>
            <a:endParaRPr lang="en-US" sz="2187" dirty="0"/>
          </a:p>
        </p:txBody>
      </p:sp>
      <p:sp>
        <p:nvSpPr>
          <p:cNvPr id="7" name="Text 5"/>
          <p:cNvSpPr/>
          <p:nvPr/>
        </p:nvSpPr>
        <p:spPr>
          <a:xfrm>
            <a:off x="2267783" y="3268861"/>
            <a:ext cx="4706541" cy="1421606"/>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GANs consist of two neural networks - a generator and a discriminator - that are trained in a competitive, adversarial manner to produce realistic synthetic data.</a:t>
            </a:r>
            <a:endParaRPr lang="en-US" sz="1750" dirty="0"/>
          </a:p>
        </p:txBody>
      </p:sp>
      <p:sp>
        <p:nvSpPr>
          <p:cNvPr id="8" name="Shape 6"/>
          <p:cNvSpPr/>
          <p:nvPr/>
        </p:nvSpPr>
        <p:spPr>
          <a:xfrm>
            <a:off x="7426285" y="2558653"/>
            <a:ext cx="5166122" cy="2361605"/>
          </a:xfrm>
          <a:prstGeom prst="roundRect">
            <a:avLst>
              <a:gd name="adj" fmla="val 4234"/>
            </a:avLst>
          </a:prstGeom>
          <a:solidFill>
            <a:srgbClr val="FCE2CF"/>
          </a:solidFill>
          <a:ln w="7620">
            <a:solidFill>
              <a:srgbClr val="E2C8B5"/>
            </a:solidFill>
            <a:prstDash val="solid"/>
          </a:ln>
        </p:spPr>
      </p:sp>
      <p:sp>
        <p:nvSpPr>
          <p:cNvPr id="9" name="Text 7"/>
          <p:cNvSpPr/>
          <p:nvPr/>
        </p:nvSpPr>
        <p:spPr>
          <a:xfrm>
            <a:off x="7656076" y="2788444"/>
            <a:ext cx="2777490" cy="347186"/>
          </a:xfrm>
          <a:prstGeom prst="rect">
            <a:avLst/>
          </a:prstGeom>
          <a:noFill/>
          <a:ln/>
        </p:spPr>
        <p:txBody>
          <a:bodyPr wrap="none" rtlCol="0" anchor="t"/>
          <a:lstStyle/>
          <a:p>
            <a:pPr indent="0" marL="0">
              <a:lnSpc>
                <a:spcPts val="2734"/>
              </a:lnSpc>
              <a:buNone/>
            </a:pPr>
            <a:r>
              <a:rPr lang="en-US" sz="2187" spc="-66" kern="0" dirty="0">
                <a:solidFill>
                  <a:srgbClr val="2B2E3C"/>
                </a:solidFill>
                <a:latin typeface="Bitter" pitchFamily="34" charset="0"/>
                <a:ea typeface="Bitter" pitchFamily="34" charset="-122"/>
                <a:cs typeface="Bitter" pitchFamily="34" charset="-120"/>
              </a:rPr>
              <a:t>Adversarial Training</a:t>
            </a:r>
            <a:endParaRPr lang="en-US" sz="2187" dirty="0"/>
          </a:p>
        </p:txBody>
      </p:sp>
      <p:sp>
        <p:nvSpPr>
          <p:cNvPr id="10" name="Text 8"/>
          <p:cNvSpPr/>
          <p:nvPr/>
        </p:nvSpPr>
        <p:spPr>
          <a:xfrm>
            <a:off x="7656076" y="3268861"/>
            <a:ext cx="4706541" cy="1421606"/>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The generator tries to produce realistic outputs to fool the discriminator, while the discriminator aims to accurately distinguish between real and generated data.</a:t>
            </a:r>
            <a:endParaRPr lang="en-US" sz="1750" dirty="0"/>
          </a:p>
        </p:txBody>
      </p:sp>
      <p:sp>
        <p:nvSpPr>
          <p:cNvPr id="11" name="Shape 9"/>
          <p:cNvSpPr/>
          <p:nvPr/>
        </p:nvSpPr>
        <p:spPr>
          <a:xfrm>
            <a:off x="2037993" y="5142428"/>
            <a:ext cx="5166122" cy="2361605"/>
          </a:xfrm>
          <a:prstGeom prst="roundRect">
            <a:avLst>
              <a:gd name="adj" fmla="val 4234"/>
            </a:avLst>
          </a:prstGeom>
          <a:solidFill>
            <a:srgbClr val="FCE2CF"/>
          </a:solidFill>
          <a:ln w="7620">
            <a:solidFill>
              <a:srgbClr val="E2C8B5"/>
            </a:solidFill>
            <a:prstDash val="solid"/>
          </a:ln>
        </p:spPr>
      </p:sp>
      <p:sp>
        <p:nvSpPr>
          <p:cNvPr id="12" name="Text 10"/>
          <p:cNvSpPr/>
          <p:nvPr/>
        </p:nvSpPr>
        <p:spPr>
          <a:xfrm>
            <a:off x="2267783" y="5372219"/>
            <a:ext cx="2868454" cy="347186"/>
          </a:xfrm>
          <a:prstGeom prst="rect">
            <a:avLst/>
          </a:prstGeom>
          <a:noFill/>
          <a:ln/>
        </p:spPr>
        <p:txBody>
          <a:bodyPr wrap="none" rtlCol="0" anchor="t"/>
          <a:lstStyle/>
          <a:p>
            <a:pPr indent="0" marL="0">
              <a:lnSpc>
                <a:spcPts val="2734"/>
              </a:lnSpc>
              <a:buNone/>
            </a:pPr>
            <a:r>
              <a:rPr lang="en-US" sz="2187" spc="-66" kern="0" dirty="0">
                <a:solidFill>
                  <a:srgbClr val="2B2E3C"/>
                </a:solidFill>
                <a:latin typeface="Bitter" pitchFamily="34" charset="0"/>
                <a:ea typeface="Bitter" pitchFamily="34" charset="-122"/>
                <a:cs typeface="Bitter" pitchFamily="34" charset="-120"/>
              </a:rPr>
              <a:t>Unsupervised Learning</a:t>
            </a:r>
            <a:endParaRPr lang="en-US" sz="2187" dirty="0"/>
          </a:p>
        </p:txBody>
      </p:sp>
      <p:sp>
        <p:nvSpPr>
          <p:cNvPr id="13" name="Text 11"/>
          <p:cNvSpPr/>
          <p:nvPr/>
        </p:nvSpPr>
        <p:spPr>
          <a:xfrm>
            <a:off x="2267783" y="5852636"/>
            <a:ext cx="4706541" cy="1421606"/>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GANs learn to generate new data without the need for labeled training examples, making them a powerful unsupervised learning technique.</a:t>
            </a:r>
            <a:endParaRPr lang="en-US" sz="1750" dirty="0"/>
          </a:p>
        </p:txBody>
      </p:sp>
      <p:sp>
        <p:nvSpPr>
          <p:cNvPr id="14" name="Shape 12"/>
          <p:cNvSpPr/>
          <p:nvPr/>
        </p:nvSpPr>
        <p:spPr>
          <a:xfrm>
            <a:off x="7426285" y="5142428"/>
            <a:ext cx="5166122" cy="2361605"/>
          </a:xfrm>
          <a:prstGeom prst="roundRect">
            <a:avLst>
              <a:gd name="adj" fmla="val 4234"/>
            </a:avLst>
          </a:prstGeom>
          <a:solidFill>
            <a:srgbClr val="FCE2CF"/>
          </a:solidFill>
          <a:ln w="7620">
            <a:solidFill>
              <a:srgbClr val="E2C8B5"/>
            </a:solidFill>
            <a:prstDash val="solid"/>
          </a:ln>
        </p:spPr>
      </p:sp>
      <p:sp>
        <p:nvSpPr>
          <p:cNvPr id="15" name="Text 13"/>
          <p:cNvSpPr/>
          <p:nvPr/>
        </p:nvSpPr>
        <p:spPr>
          <a:xfrm>
            <a:off x="7656076" y="5372219"/>
            <a:ext cx="3255526" cy="347186"/>
          </a:xfrm>
          <a:prstGeom prst="rect">
            <a:avLst/>
          </a:prstGeom>
          <a:noFill/>
          <a:ln/>
        </p:spPr>
        <p:txBody>
          <a:bodyPr wrap="none" rtlCol="0" anchor="t"/>
          <a:lstStyle/>
          <a:p>
            <a:pPr indent="0" marL="0">
              <a:lnSpc>
                <a:spcPts val="2734"/>
              </a:lnSpc>
              <a:buNone/>
            </a:pPr>
            <a:r>
              <a:rPr lang="en-US" sz="2187" spc="-66" kern="0" dirty="0">
                <a:solidFill>
                  <a:srgbClr val="2B2E3C"/>
                </a:solidFill>
                <a:latin typeface="Bitter" pitchFamily="34" charset="0"/>
                <a:ea typeface="Bitter" pitchFamily="34" charset="-122"/>
                <a:cs typeface="Bitter" pitchFamily="34" charset="-120"/>
              </a:rPr>
              <a:t>Creativity and Imagination</a:t>
            </a:r>
            <a:endParaRPr lang="en-US" sz="2187" dirty="0"/>
          </a:p>
        </p:txBody>
      </p:sp>
      <p:sp>
        <p:nvSpPr>
          <p:cNvPr id="16" name="Text 14"/>
          <p:cNvSpPr/>
          <p:nvPr/>
        </p:nvSpPr>
        <p:spPr>
          <a:xfrm>
            <a:off x="7656076" y="5852636"/>
            <a:ext cx="4706541" cy="1421606"/>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By pitting the generator and discriminator against each other, GANs can learn to produce highly creative and imaginative outputs that go beyond simple data replication.</a:t>
            </a:r>
            <a:endParaRPr lang="en-US" sz="1750" dirty="0"/>
          </a:p>
        </p:txBody>
      </p:sp>
      <p:pic>
        <p:nvPicPr>
          <p:cNvPr id="1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7620" y="0"/>
            <a:ext cx="5486400" cy="8229600"/>
          </a:xfrm>
          <a:prstGeom prst="rect">
            <a:avLst/>
          </a:prstGeom>
        </p:spPr>
      </p:pic>
      <p:sp>
        <p:nvSpPr>
          <p:cNvPr id="5" name="Text 2"/>
          <p:cNvSpPr/>
          <p:nvPr/>
        </p:nvSpPr>
        <p:spPr>
          <a:xfrm>
            <a:off x="6319599" y="1765578"/>
            <a:ext cx="7477601" cy="1388745"/>
          </a:xfrm>
          <a:prstGeom prst="rect">
            <a:avLst/>
          </a:prstGeom>
          <a:noFill/>
          <a:ln/>
        </p:spPr>
        <p:txBody>
          <a:bodyPr wrap="squar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Applications of GANs in Natural Language Processing</a:t>
            </a:r>
            <a:endParaRPr lang="en-US" sz="4374" dirty="0"/>
          </a:p>
        </p:txBody>
      </p:sp>
      <p:sp>
        <p:nvSpPr>
          <p:cNvPr id="6" name="Text 3"/>
          <p:cNvSpPr/>
          <p:nvPr/>
        </p:nvSpPr>
        <p:spPr>
          <a:xfrm>
            <a:off x="6675001" y="3487579"/>
            <a:ext cx="7122200" cy="799624"/>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2B2E3C"/>
                </a:solidFill>
                <a:latin typeface="Open Sans" pitchFamily="34" charset="0"/>
                <a:ea typeface="Open Sans" pitchFamily="34" charset="-122"/>
                <a:cs typeface="Open Sans" pitchFamily="34" charset="-120"/>
              </a:rPr>
              <a:t>Generating synthetic text that mimics the style and content of real-world data, such as news articles, social media posts, or creative writing.</a:t>
            </a:r>
            <a:endParaRPr lang="en-US" sz="1750" dirty="0"/>
          </a:p>
        </p:txBody>
      </p:sp>
      <p:sp>
        <p:nvSpPr>
          <p:cNvPr id="7" name="Text 4"/>
          <p:cNvSpPr/>
          <p:nvPr/>
        </p:nvSpPr>
        <p:spPr>
          <a:xfrm>
            <a:off x="6675001" y="4376023"/>
            <a:ext cx="7122200" cy="1199436"/>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2B2E3C"/>
                </a:solidFill>
                <a:latin typeface="Open Sans" pitchFamily="34" charset="0"/>
                <a:ea typeface="Open Sans" pitchFamily="34" charset="-122"/>
                <a:cs typeface="Open Sans" pitchFamily="34" charset="-120"/>
              </a:rPr>
              <a:t>Performing </a:t>
            </a:r>
            <a:pPr algn="l" indent="0" marL="0">
              <a:lnSpc>
                <a:spcPts val="3149"/>
              </a:lnSpc>
              <a:buNone/>
            </a:pPr>
            <a:r>
              <a:rPr lang="en-US" sz="1750" b="1" spc="-35" kern="0" dirty="0">
                <a:solidFill>
                  <a:srgbClr val="2B2E3C"/>
                </a:solidFill>
                <a:latin typeface="Open Sans" pitchFamily="34" charset="0"/>
                <a:ea typeface="Open Sans" pitchFamily="34" charset="-122"/>
                <a:cs typeface="Open Sans" pitchFamily="34" charset="-120"/>
              </a:rPr>
              <a:t>text style transfer</a:t>
            </a:r>
            <a:pPr algn="l" indent="0" marL="0">
              <a:lnSpc>
                <a:spcPts val="3149"/>
              </a:lnSpc>
              <a:buNone/>
            </a:pPr>
            <a:r>
              <a:rPr lang="en-US" sz="1750" spc="-35" kern="0" dirty="0">
                <a:solidFill>
                  <a:srgbClr val="2B2E3C"/>
                </a:solidFill>
                <a:latin typeface="Open Sans" pitchFamily="34" charset="0"/>
                <a:ea typeface="Open Sans" pitchFamily="34" charset="-122"/>
                <a:cs typeface="Open Sans" pitchFamily="34" charset="-120"/>
              </a:rPr>
              <a:t>, transforming the style of a given text to match a target writing style, such as formal or informal, while preserving the underlying meaning.</a:t>
            </a:r>
            <a:endParaRPr lang="en-US" sz="1750" dirty="0"/>
          </a:p>
        </p:txBody>
      </p:sp>
      <p:sp>
        <p:nvSpPr>
          <p:cNvPr id="8" name="Text 5"/>
          <p:cNvSpPr/>
          <p:nvPr/>
        </p:nvSpPr>
        <p:spPr>
          <a:xfrm>
            <a:off x="6675001" y="5664279"/>
            <a:ext cx="7122200" cy="799624"/>
          </a:xfrm>
          <a:prstGeom prst="rect">
            <a:avLst/>
          </a:prstGeom>
          <a:noFill/>
          <a:ln/>
        </p:spPr>
        <p:txBody>
          <a:bodyPr wrap="square" rtlCol="0" anchor="t"/>
          <a:lstStyle/>
          <a:p>
            <a:pPr algn="l" marL="342900" indent="-342900">
              <a:lnSpc>
                <a:spcPts val="3149"/>
              </a:lnSpc>
              <a:buSzPct val="100000"/>
              <a:buChar char="•"/>
            </a:pPr>
            <a:r>
              <a:rPr lang="en-US" sz="1750" spc="-35" kern="0" dirty="0">
                <a:solidFill>
                  <a:srgbClr val="2B2E3C"/>
                </a:solidFill>
                <a:latin typeface="Open Sans" pitchFamily="34" charset="0"/>
                <a:ea typeface="Open Sans" pitchFamily="34" charset="-122"/>
                <a:cs typeface="Open Sans" pitchFamily="34" charset="-120"/>
              </a:rPr>
              <a:t>Enhancing </a:t>
            </a:r>
            <a:pPr algn="l" indent="0" marL="0">
              <a:lnSpc>
                <a:spcPts val="3149"/>
              </a:lnSpc>
              <a:buNone/>
            </a:pPr>
            <a:r>
              <a:rPr lang="en-US" sz="1750" b="1" spc="-35" kern="0" dirty="0">
                <a:solidFill>
                  <a:srgbClr val="2B2E3C"/>
                </a:solidFill>
                <a:latin typeface="Open Sans" pitchFamily="34" charset="0"/>
                <a:ea typeface="Open Sans" pitchFamily="34" charset="-122"/>
                <a:cs typeface="Open Sans" pitchFamily="34" charset="-120"/>
              </a:rPr>
              <a:t>text-based dialog systems</a:t>
            </a:r>
            <a:pPr algn="l" indent="0" marL="0">
              <a:lnSpc>
                <a:spcPts val="3149"/>
              </a:lnSpc>
              <a:buNone/>
            </a:pPr>
            <a:r>
              <a:rPr lang="en-US" sz="1750" spc="-35" kern="0" dirty="0">
                <a:solidFill>
                  <a:srgbClr val="2B2E3C"/>
                </a:solidFill>
                <a:latin typeface="Open Sans" pitchFamily="34" charset="0"/>
                <a:ea typeface="Open Sans" pitchFamily="34" charset="-122"/>
                <a:cs typeface="Open Sans" pitchFamily="34" charset="-120"/>
              </a:rPr>
              <a:t> by generating more natural and coherent responses, improving conversational abilities.</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30314"/>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0" y="0"/>
            <a:ext cx="14630400" cy="2145625"/>
          </a:xfrm>
          <a:prstGeom prst="rect">
            <a:avLst/>
          </a:prstGeom>
        </p:spPr>
      </p:pic>
      <p:sp>
        <p:nvSpPr>
          <p:cNvPr id="5" name="Text 2"/>
          <p:cNvSpPr/>
          <p:nvPr/>
        </p:nvSpPr>
        <p:spPr>
          <a:xfrm>
            <a:off x="3238381" y="2617589"/>
            <a:ext cx="5304711" cy="536377"/>
          </a:xfrm>
          <a:prstGeom prst="rect">
            <a:avLst/>
          </a:prstGeom>
          <a:noFill/>
          <a:ln/>
        </p:spPr>
        <p:txBody>
          <a:bodyPr wrap="none" rtlCol="0" anchor="t"/>
          <a:lstStyle/>
          <a:p>
            <a:pPr indent="0" marL="0">
              <a:lnSpc>
                <a:spcPts val="4224"/>
              </a:lnSpc>
              <a:buNone/>
            </a:pPr>
            <a:r>
              <a:rPr lang="en-US" sz="3379" spc="-101" kern="0" dirty="0">
                <a:solidFill>
                  <a:srgbClr val="2C3F42"/>
                </a:solidFill>
                <a:latin typeface="Bitter" pitchFamily="34" charset="0"/>
                <a:ea typeface="Bitter" pitchFamily="34" charset="-122"/>
                <a:cs typeface="Bitter" pitchFamily="34" charset="-120"/>
              </a:rPr>
              <a:t>Text Generation using GANs</a:t>
            </a:r>
            <a:endParaRPr lang="en-US" sz="3379" dirty="0"/>
          </a:p>
        </p:txBody>
      </p:sp>
      <p:sp>
        <p:nvSpPr>
          <p:cNvPr id="6" name="Shape 3"/>
          <p:cNvSpPr/>
          <p:nvPr/>
        </p:nvSpPr>
        <p:spPr>
          <a:xfrm>
            <a:off x="7298055" y="3411379"/>
            <a:ext cx="34290" cy="4346972"/>
          </a:xfrm>
          <a:prstGeom prst="roundRect">
            <a:avLst>
              <a:gd name="adj" fmla="val 225270"/>
            </a:avLst>
          </a:prstGeom>
          <a:solidFill>
            <a:srgbClr val="E2C8B5"/>
          </a:solidFill>
          <a:ln/>
        </p:spPr>
      </p:sp>
      <p:sp>
        <p:nvSpPr>
          <p:cNvPr id="7" name="Shape 4"/>
          <p:cNvSpPr/>
          <p:nvPr/>
        </p:nvSpPr>
        <p:spPr>
          <a:xfrm>
            <a:off x="6521351" y="3721298"/>
            <a:ext cx="600789" cy="34290"/>
          </a:xfrm>
          <a:prstGeom prst="roundRect">
            <a:avLst>
              <a:gd name="adj" fmla="val 225270"/>
            </a:avLst>
          </a:prstGeom>
          <a:solidFill>
            <a:srgbClr val="E2C8B5"/>
          </a:solidFill>
          <a:ln/>
        </p:spPr>
      </p:sp>
      <p:sp>
        <p:nvSpPr>
          <p:cNvPr id="8" name="Shape 5"/>
          <p:cNvSpPr/>
          <p:nvPr/>
        </p:nvSpPr>
        <p:spPr>
          <a:xfrm>
            <a:off x="7122140" y="3545443"/>
            <a:ext cx="386120" cy="386120"/>
          </a:xfrm>
          <a:prstGeom prst="roundRect">
            <a:avLst>
              <a:gd name="adj" fmla="val 20005"/>
            </a:avLst>
          </a:prstGeom>
          <a:solidFill>
            <a:srgbClr val="FCE2CF"/>
          </a:solidFill>
          <a:ln w="7620">
            <a:solidFill>
              <a:srgbClr val="E2C8B5"/>
            </a:solidFill>
            <a:prstDash val="solid"/>
          </a:ln>
        </p:spPr>
      </p:sp>
      <p:sp>
        <p:nvSpPr>
          <p:cNvPr id="9" name="Text 6"/>
          <p:cNvSpPr/>
          <p:nvPr/>
        </p:nvSpPr>
        <p:spPr>
          <a:xfrm>
            <a:off x="7265610" y="3577590"/>
            <a:ext cx="99179" cy="321826"/>
          </a:xfrm>
          <a:prstGeom prst="rect">
            <a:avLst/>
          </a:prstGeom>
          <a:noFill/>
          <a:ln/>
        </p:spPr>
        <p:txBody>
          <a:bodyPr wrap="none" rtlCol="0" anchor="t"/>
          <a:lstStyle/>
          <a:p>
            <a:pPr algn="ctr" indent="0" marL="0">
              <a:lnSpc>
                <a:spcPts val="2534"/>
              </a:lnSpc>
              <a:buNone/>
            </a:pPr>
            <a:r>
              <a:rPr lang="en-US" sz="2027" spc="-61" kern="0" dirty="0">
                <a:solidFill>
                  <a:srgbClr val="2B2E3C"/>
                </a:solidFill>
                <a:latin typeface="Bitter" pitchFamily="34" charset="0"/>
                <a:ea typeface="Bitter" pitchFamily="34" charset="-122"/>
                <a:cs typeface="Bitter" pitchFamily="34" charset="-120"/>
              </a:rPr>
              <a:t>1</a:t>
            </a:r>
            <a:endParaRPr lang="en-US" sz="2027" dirty="0"/>
          </a:p>
        </p:txBody>
      </p:sp>
      <p:sp>
        <p:nvSpPr>
          <p:cNvPr id="10" name="Text 7"/>
          <p:cNvSpPr/>
          <p:nvPr/>
        </p:nvSpPr>
        <p:spPr>
          <a:xfrm>
            <a:off x="3724275" y="3582948"/>
            <a:ext cx="2646878" cy="268129"/>
          </a:xfrm>
          <a:prstGeom prst="rect">
            <a:avLst/>
          </a:prstGeom>
          <a:noFill/>
          <a:ln/>
        </p:spPr>
        <p:txBody>
          <a:bodyPr wrap="none" rtlCol="0" anchor="t"/>
          <a:lstStyle/>
          <a:p>
            <a:pPr algn="r" indent="0" marL="0">
              <a:lnSpc>
                <a:spcPts val="2112"/>
              </a:lnSpc>
              <a:buNone/>
            </a:pPr>
            <a:r>
              <a:rPr lang="en-US" sz="1690" spc="-51" kern="0" dirty="0">
                <a:solidFill>
                  <a:srgbClr val="2B2E3C"/>
                </a:solidFill>
                <a:latin typeface="Bitter" pitchFamily="34" charset="0"/>
                <a:ea typeface="Bitter" pitchFamily="34" charset="-122"/>
                <a:cs typeface="Bitter" pitchFamily="34" charset="-120"/>
              </a:rPr>
              <a:t>Conditional Text Generation</a:t>
            </a:r>
            <a:endParaRPr lang="en-US" sz="1690" dirty="0"/>
          </a:p>
        </p:txBody>
      </p:sp>
      <p:sp>
        <p:nvSpPr>
          <p:cNvPr id="11" name="Text 8"/>
          <p:cNvSpPr/>
          <p:nvPr/>
        </p:nvSpPr>
        <p:spPr>
          <a:xfrm>
            <a:off x="3238381" y="3954066"/>
            <a:ext cx="3132773" cy="1373386"/>
          </a:xfrm>
          <a:prstGeom prst="rect">
            <a:avLst/>
          </a:prstGeom>
          <a:noFill/>
          <a:ln/>
        </p:spPr>
        <p:txBody>
          <a:bodyPr wrap="square" rtlCol="0" anchor="t"/>
          <a:lstStyle/>
          <a:p>
            <a:pPr algn="r" indent="0" marL="0">
              <a:lnSpc>
                <a:spcPts val="2163"/>
              </a:lnSpc>
              <a:buNone/>
            </a:pPr>
            <a:r>
              <a:rPr lang="en-US" sz="1352" spc="-27" kern="0" dirty="0">
                <a:solidFill>
                  <a:srgbClr val="2B2E3C"/>
                </a:solidFill>
                <a:latin typeface="Open Sans" pitchFamily="34" charset="0"/>
                <a:ea typeface="Open Sans" pitchFamily="34" charset="-122"/>
                <a:cs typeface="Open Sans" pitchFamily="34" charset="-120"/>
              </a:rPr>
              <a:t>GANs can be used to generate text conditioned on specific attributes, like sentiment, topic, or style. This allows for more controlled and targeted text generation.</a:t>
            </a:r>
            <a:endParaRPr lang="en-US" sz="1352" dirty="0"/>
          </a:p>
        </p:txBody>
      </p:sp>
      <p:sp>
        <p:nvSpPr>
          <p:cNvPr id="12" name="Shape 9"/>
          <p:cNvSpPr/>
          <p:nvPr/>
        </p:nvSpPr>
        <p:spPr>
          <a:xfrm>
            <a:off x="7508260" y="4579382"/>
            <a:ext cx="600789" cy="34290"/>
          </a:xfrm>
          <a:prstGeom prst="roundRect">
            <a:avLst>
              <a:gd name="adj" fmla="val 225270"/>
            </a:avLst>
          </a:prstGeom>
          <a:solidFill>
            <a:srgbClr val="E2C8B5"/>
          </a:solidFill>
          <a:ln/>
        </p:spPr>
      </p:sp>
      <p:sp>
        <p:nvSpPr>
          <p:cNvPr id="13" name="Shape 10"/>
          <p:cNvSpPr/>
          <p:nvPr/>
        </p:nvSpPr>
        <p:spPr>
          <a:xfrm>
            <a:off x="7122140" y="4403527"/>
            <a:ext cx="386120" cy="386120"/>
          </a:xfrm>
          <a:prstGeom prst="roundRect">
            <a:avLst>
              <a:gd name="adj" fmla="val 20005"/>
            </a:avLst>
          </a:prstGeom>
          <a:solidFill>
            <a:srgbClr val="FCE2CF"/>
          </a:solidFill>
          <a:ln w="7620">
            <a:solidFill>
              <a:srgbClr val="E2C8B5"/>
            </a:solidFill>
            <a:prstDash val="solid"/>
          </a:ln>
        </p:spPr>
      </p:sp>
      <p:sp>
        <p:nvSpPr>
          <p:cNvPr id="14" name="Text 11"/>
          <p:cNvSpPr/>
          <p:nvPr/>
        </p:nvSpPr>
        <p:spPr>
          <a:xfrm>
            <a:off x="7248227" y="4435673"/>
            <a:ext cx="133945" cy="321826"/>
          </a:xfrm>
          <a:prstGeom prst="rect">
            <a:avLst/>
          </a:prstGeom>
          <a:noFill/>
          <a:ln/>
        </p:spPr>
        <p:txBody>
          <a:bodyPr wrap="none" rtlCol="0" anchor="t"/>
          <a:lstStyle/>
          <a:p>
            <a:pPr algn="ctr" indent="0" marL="0">
              <a:lnSpc>
                <a:spcPts val="2534"/>
              </a:lnSpc>
              <a:buNone/>
            </a:pPr>
            <a:r>
              <a:rPr lang="en-US" sz="2027" spc="-61" kern="0" dirty="0">
                <a:solidFill>
                  <a:srgbClr val="2B2E3C"/>
                </a:solidFill>
                <a:latin typeface="Bitter" pitchFamily="34" charset="0"/>
                <a:ea typeface="Bitter" pitchFamily="34" charset="-122"/>
                <a:cs typeface="Bitter" pitchFamily="34" charset="-120"/>
              </a:rPr>
              <a:t>2</a:t>
            </a:r>
            <a:endParaRPr lang="en-US" sz="2027" dirty="0"/>
          </a:p>
        </p:txBody>
      </p:sp>
      <p:sp>
        <p:nvSpPr>
          <p:cNvPr id="15" name="Text 12"/>
          <p:cNvSpPr/>
          <p:nvPr/>
        </p:nvSpPr>
        <p:spPr>
          <a:xfrm>
            <a:off x="8259247" y="4441031"/>
            <a:ext cx="2145625" cy="268129"/>
          </a:xfrm>
          <a:prstGeom prst="rect">
            <a:avLst/>
          </a:prstGeom>
          <a:noFill/>
          <a:ln/>
        </p:spPr>
        <p:txBody>
          <a:bodyPr wrap="none" rtlCol="0" anchor="t"/>
          <a:lstStyle/>
          <a:p>
            <a:pPr algn="l" indent="0" marL="0">
              <a:lnSpc>
                <a:spcPts val="2112"/>
              </a:lnSpc>
              <a:buNone/>
            </a:pPr>
            <a:r>
              <a:rPr lang="en-US" sz="1690" spc="-51" kern="0" dirty="0">
                <a:solidFill>
                  <a:srgbClr val="2B2E3C"/>
                </a:solidFill>
                <a:latin typeface="Bitter" pitchFamily="34" charset="0"/>
                <a:ea typeface="Bitter" pitchFamily="34" charset="-122"/>
                <a:cs typeface="Bitter" pitchFamily="34" charset="-120"/>
              </a:rPr>
              <a:t>Diversity in Output</a:t>
            </a:r>
            <a:endParaRPr lang="en-US" sz="1690" dirty="0"/>
          </a:p>
        </p:txBody>
      </p:sp>
      <p:sp>
        <p:nvSpPr>
          <p:cNvPr id="16" name="Text 13"/>
          <p:cNvSpPr/>
          <p:nvPr/>
        </p:nvSpPr>
        <p:spPr>
          <a:xfrm>
            <a:off x="8259247" y="4812149"/>
            <a:ext cx="3132773" cy="1373386"/>
          </a:xfrm>
          <a:prstGeom prst="rect">
            <a:avLst/>
          </a:prstGeom>
          <a:noFill/>
          <a:ln/>
        </p:spPr>
        <p:txBody>
          <a:bodyPr wrap="square" rtlCol="0" anchor="t"/>
          <a:lstStyle/>
          <a:p>
            <a:pPr algn="l" indent="0" marL="0">
              <a:lnSpc>
                <a:spcPts val="2163"/>
              </a:lnSpc>
              <a:buNone/>
            </a:pPr>
            <a:r>
              <a:rPr lang="en-US" sz="1352" spc="-27" kern="0" dirty="0">
                <a:solidFill>
                  <a:srgbClr val="2B2E3C"/>
                </a:solidFill>
                <a:latin typeface="Open Sans" pitchFamily="34" charset="0"/>
                <a:ea typeface="Open Sans" pitchFamily="34" charset="-122"/>
                <a:cs typeface="Open Sans" pitchFamily="34" charset="-120"/>
              </a:rPr>
              <a:t>GAN-based text generation models can produce diverse and creative outputs, going beyond simple template-based generation to generate novel and unique text.</a:t>
            </a:r>
            <a:endParaRPr lang="en-US" sz="1352" dirty="0"/>
          </a:p>
        </p:txBody>
      </p:sp>
      <p:sp>
        <p:nvSpPr>
          <p:cNvPr id="17" name="Shape 14"/>
          <p:cNvSpPr/>
          <p:nvPr/>
        </p:nvSpPr>
        <p:spPr>
          <a:xfrm>
            <a:off x="6521351" y="5980509"/>
            <a:ext cx="600789" cy="34290"/>
          </a:xfrm>
          <a:prstGeom prst="roundRect">
            <a:avLst>
              <a:gd name="adj" fmla="val 225270"/>
            </a:avLst>
          </a:prstGeom>
          <a:solidFill>
            <a:srgbClr val="E2C8B5"/>
          </a:solidFill>
          <a:ln/>
        </p:spPr>
      </p:sp>
      <p:sp>
        <p:nvSpPr>
          <p:cNvPr id="18" name="Shape 15"/>
          <p:cNvSpPr/>
          <p:nvPr/>
        </p:nvSpPr>
        <p:spPr>
          <a:xfrm>
            <a:off x="7122140" y="5804654"/>
            <a:ext cx="386120" cy="386120"/>
          </a:xfrm>
          <a:prstGeom prst="roundRect">
            <a:avLst>
              <a:gd name="adj" fmla="val 20005"/>
            </a:avLst>
          </a:prstGeom>
          <a:solidFill>
            <a:srgbClr val="FCE2CF"/>
          </a:solidFill>
          <a:ln w="7620">
            <a:solidFill>
              <a:srgbClr val="E2C8B5"/>
            </a:solidFill>
            <a:prstDash val="solid"/>
          </a:ln>
        </p:spPr>
      </p:sp>
      <p:sp>
        <p:nvSpPr>
          <p:cNvPr id="19" name="Text 16"/>
          <p:cNvSpPr/>
          <p:nvPr/>
        </p:nvSpPr>
        <p:spPr>
          <a:xfrm>
            <a:off x="7245370" y="5836801"/>
            <a:ext cx="139541" cy="321826"/>
          </a:xfrm>
          <a:prstGeom prst="rect">
            <a:avLst/>
          </a:prstGeom>
          <a:noFill/>
          <a:ln/>
        </p:spPr>
        <p:txBody>
          <a:bodyPr wrap="none" rtlCol="0" anchor="t"/>
          <a:lstStyle/>
          <a:p>
            <a:pPr algn="ctr" indent="0" marL="0">
              <a:lnSpc>
                <a:spcPts val="2534"/>
              </a:lnSpc>
              <a:buNone/>
            </a:pPr>
            <a:r>
              <a:rPr lang="en-US" sz="2027" spc="-61" kern="0" dirty="0">
                <a:solidFill>
                  <a:srgbClr val="2B2E3C"/>
                </a:solidFill>
                <a:latin typeface="Bitter" pitchFamily="34" charset="0"/>
                <a:ea typeface="Bitter" pitchFamily="34" charset="-122"/>
                <a:cs typeface="Bitter" pitchFamily="34" charset="-120"/>
              </a:rPr>
              <a:t>3</a:t>
            </a:r>
            <a:endParaRPr lang="en-US" sz="2027" dirty="0"/>
          </a:p>
        </p:txBody>
      </p:sp>
      <p:sp>
        <p:nvSpPr>
          <p:cNvPr id="20" name="Text 17"/>
          <p:cNvSpPr/>
          <p:nvPr/>
        </p:nvSpPr>
        <p:spPr>
          <a:xfrm>
            <a:off x="4225528" y="5842159"/>
            <a:ext cx="2145625" cy="268129"/>
          </a:xfrm>
          <a:prstGeom prst="rect">
            <a:avLst/>
          </a:prstGeom>
          <a:noFill/>
          <a:ln/>
        </p:spPr>
        <p:txBody>
          <a:bodyPr wrap="none" rtlCol="0" anchor="t"/>
          <a:lstStyle/>
          <a:p>
            <a:pPr algn="r" indent="0" marL="0">
              <a:lnSpc>
                <a:spcPts val="2112"/>
              </a:lnSpc>
              <a:buNone/>
            </a:pPr>
            <a:r>
              <a:rPr lang="en-US" sz="1690" spc="-51" kern="0" dirty="0">
                <a:solidFill>
                  <a:srgbClr val="2B2E3C"/>
                </a:solidFill>
                <a:latin typeface="Bitter" pitchFamily="34" charset="0"/>
                <a:ea typeface="Bitter" pitchFamily="34" charset="-122"/>
                <a:cs typeface="Bitter" pitchFamily="34" charset="-120"/>
              </a:rPr>
              <a:t>Improving Quality</a:t>
            </a:r>
            <a:endParaRPr lang="en-US" sz="1690" dirty="0"/>
          </a:p>
        </p:txBody>
      </p:sp>
      <p:sp>
        <p:nvSpPr>
          <p:cNvPr id="21" name="Text 18"/>
          <p:cNvSpPr/>
          <p:nvPr/>
        </p:nvSpPr>
        <p:spPr>
          <a:xfrm>
            <a:off x="3238381" y="6213277"/>
            <a:ext cx="3132773" cy="1373386"/>
          </a:xfrm>
          <a:prstGeom prst="rect">
            <a:avLst/>
          </a:prstGeom>
          <a:noFill/>
          <a:ln/>
        </p:spPr>
        <p:txBody>
          <a:bodyPr wrap="square" rtlCol="0" anchor="t"/>
          <a:lstStyle/>
          <a:p>
            <a:pPr algn="r" indent="0" marL="0">
              <a:lnSpc>
                <a:spcPts val="2163"/>
              </a:lnSpc>
              <a:buNone/>
            </a:pPr>
            <a:r>
              <a:rPr lang="en-US" sz="1352" spc="-27" kern="0" dirty="0">
                <a:solidFill>
                  <a:srgbClr val="2B2E3C"/>
                </a:solidFill>
                <a:latin typeface="Open Sans" pitchFamily="34" charset="0"/>
                <a:ea typeface="Open Sans" pitchFamily="34" charset="-122"/>
                <a:cs typeface="Open Sans" pitchFamily="34" charset="-120"/>
              </a:rPr>
              <a:t>Advancements in GAN architectures and training techniques have led to significant improvements in the quality, coherence, and fluency of generated text.</a:t>
            </a:r>
            <a:endParaRPr lang="en-US" sz="1352"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1351836"/>
            <a:ext cx="7477601" cy="1388745"/>
          </a:xfrm>
          <a:prstGeom prst="rect">
            <a:avLst/>
          </a:prstGeom>
          <a:noFill/>
          <a:ln/>
        </p:spPr>
        <p:txBody>
          <a:bodyPr wrap="squar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Techniques for Text Generation with GANs</a:t>
            </a:r>
            <a:endParaRPr lang="en-US" sz="4374" dirty="0"/>
          </a:p>
        </p:txBody>
      </p:sp>
      <p:sp>
        <p:nvSpPr>
          <p:cNvPr id="6" name="Text 3"/>
          <p:cNvSpPr/>
          <p:nvPr/>
        </p:nvSpPr>
        <p:spPr>
          <a:xfrm>
            <a:off x="833199" y="3073837"/>
            <a:ext cx="7477601" cy="1777008"/>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GANs for text generation employ a two-part architecture - a generator and a discriminator. The generator learns to produce realistic-looking text, while the discriminator evaluates the quality of the generated text. Through this adversarial training, the generator progressively improves at generating authentic-looking text.</a:t>
            </a:r>
            <a:endParaRPr lang="en-US" sz="1750" dirty="0"/>
          </a:p>
        </p:txBody>
      </p:sp>
      <p:sp>
        <p:nvSpPr>
          <p:cNvPr id="7" name="Text 4"/>
          <p:cNvSpPr/>
          <p:nvPr/>
        </p:nvSpPr>
        <p:spPr>
          <a:xfrm>
            <a:off x="833199" y="5100757"/>
            <a:ext cx="7477601" cy="1777008"/>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Key techniques include using recurrent neural networks, variational autoencoders, and reinforcement learning to enhance the generation capabilities of the GAN model. Techniques like beam search, top-k sampling, and nucleus sampling help control the diversity and quality of the generated text.</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2037993" y="847963"/>
            <a:ext cx="8049220" cy="694373"/>
          </a:xfrm>
          <a:prstGeom prst="rect">
            <a:avLst/>
          </a:prstGeom>
          <a:noFill/>
          <a:ln/>
        </p:spPr>
        <p:txBody>
          <a:bodyPr wrap="non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Style Transfer in Text using GANs</a:t>
            </a:r>
            <a:endParaRPr lang="en-US" sz="4374" dirty="0"/>
          </a:p>
        </p:txBody>
      </p:sp>
      <p:sp>
        <p:nvSpPr>
          <p:cNvPr id="5" name="Text 3"/>
          <p:cNvSpPr/>
          <p:nvPr/>
        </p:nvSpPr>
        <p:spPr>
          <a:xfrm>
            <a:off x="2037993" y="2075498"/>
            <a:ext cx="5006221" cy="2132409"/>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GANs have shown promise in transferring the style of one text to another, preserving the content while altering the linguistic attributes like tone, formality, and sentiment. This allows for personalized text generation, adapting content to different audiences or purposes.</a:t>
            </a:r>
            <a:endParaRPr lang="en-US" sz="1750" dirty="0"/>
          </a:p>
        </p:txBody>
      </p:sp>
      <p:sp>
        <p:nvSpPr>
          <p:cNvPr id="6" name="Text 4"/>
          <p:cNvSpPr/>
          <p:nvPr/>
        </p:nvSpPr>
        <p:spPr>
          <a:xfrm>
            <a:off x="2037993" y="4407813"/>
            <a:ext cx="5006221" cy="2132409"/>
          </a:xfrm>
          <a:prstGeom prst="rect">
            <a:avLst/>
          </a:prstGeom>
          <a:noFill/>
          <a:ln/>
        </p:spPr>
        <p:txBody>
          <a:bodyPr wrap="square" rtlCol="0" anchor="t"/>
          <a:lstStyle/>
          <a:p>
            <a:pPr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Style transfer models can be trained on parallel datasets of text in different styles, enabling them to learn the underlying stylistic transformations. The generator component learns to modify the text while the discriminator ensures the generated output maintains the target style.</a:t>
            </a:r>
            <a:endParaRPr lang="en-US" sz="1750" dirty="0"/>
          </a:p>
        </p:txBody>
      </p:sp>
      <p:pic>
        <p:nvPicPr>
          <p:cNvPr id="7" name="Image 0" descr="preencoded.png">    </p:cNvPr>
          <p:cNvPicPr>
            <a:picLocks noChangeAspect="1"/>
          </p:cNvPicPr>
          <p:nvPr/>
        </p:nvPicPr>
        <p:blipFill>
          <a:blip r:embed="rId1"/>
          <a:stretch>
            <a:fillRect/>
          </a:stretch>
        </p:blipFill>
        <p:spPr>
          <a:xfrm>
            <a:off x="7593806" y="2125504"/>
            <a:ext cx="5006221" cy="5006221"/>
          </a:xfrm>
          <a:prstGeom prst="rect">
            <a:avLst/>
          </a:prstGeom>
        </p:spPr>
      </p:pic>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32100"/>
          </a:xfrm>
          <a:prstGeom prst="rect">
            <a:avLst/>
          </a:prstGeom>
          <a:solidFill>
            <a:srgbClr val="FFF8F0"/>
          </a:solidFill>
          <a:ln/>
        </p:spPr>
      </p:sp>
      <p:sp>
        <p:nvSpPr>
          <p:cNvPr id="4" name="Text 2"/>
          <p:cNvSpPr/>
          <p:nvPr/>
        </p:nvSpPr>
        <p:spPr>
          <a:xfrm>
            <a:off x="2076807" y="606504"/>
            <a:ext cx="10476786" cy="1378268"/>
          </a:xfrm>
          <a:prstGeom prst="rect">
            <a:avLst/>
          </a:prstGeom>
          <a:noFill/>
          <a:ln/>
        </p:spPr>
        <p:txBody>
          <a:bodyPr wrap="square" rtlCol="0" anchor="t"/>
          <a:lstStyle/>
          <a:p>
            <a:pPr indent="0" marL="0">
              <a:lnSpc>
                <a:spcPts val="5427"/>
              </a:lnSpc>
              <a:buNone/>
            </a:pPr>
            <a:r>
              <a:rPr lang="en-US" sz="4342" spc="-130" kern="0" dirty="0">
                <a:solidFill>
                  <a:srgbClr val="2C3F42"/>
                </a:solidFill>
                <a:latin typeface="Bitter" pitchFamily="34" charset="0"/>
                <a:ea typeface="Bitter" pitchFamily="34" charset="-122"/>
                <a:cs typeface="Bitter" pitchFamily="34" charset="-120"/>
              </a:rPr>
              <a:t>Challenges and Limitations of GAN-based Text Generation</a:t>
            </a:r>
            <a:endParaRPr lang="en-US" sz="4342" dirty="0"/>
          </a:p>
        </p:txBody>
      </p:sp>
      <p:sp>
        <p:nvSpPr>
          <p:cNvPr id="5" name="Shape 3"/>
          <p:cNvSpPr/>
          <p:nvPr/>
        </p:nvSpPr>
        <p:spPr>
          <a:xfrm>
            <a:off x="2076807" y="2598182"/>
            <a:ext cx="496253" cy="496253"/>
          </a:xfrm>
          <a:prstGeom prst="roundRect">
            <a:avLst>
              <a:gd name="adj" fmla="val 20001"/>
            </a:avLst>
          </a:prstGeom>
          <a:solidFill>
            <a:srgbClr val="FCE2CF"/>
          </a:solidFill>
          <a:ln w="7620">
            <a:solidFill>
              <a:srgbClr val="E2C8B5"/>
            </a:solidFill>
            <a:prstDash val="solid"/>
          </a:ln>
        </p:spPr>
      </p:sp>
      <p:sp>
        <p:nvSpPr>
          <p:cNvPr id="6" name="Text 4"/>
          <p:cNvSpPr/>
          <p:nvPr/>
        </p:nvSpPr>
        <p:spPr>
          <a:xfrm>
            <a:off x="2261235" y="2639497"/>
            <a:ext cx="127397" cy="413504"/>
          </a:xfrm>
          <a:prstGeom prst="rect">
            <a:avLst/>
          </a:prstGeom>
          <a:noFill/>
          <a:ln/>
        </p:spPr>
        <p:txBody>
          <a:bodyPr wrap="none" rtlCol="0" anchor="t"/>
          <a:lstStyle/>
          <a:p>
            <a:pPr algn="ctr" indent="0" marL="0">
              <a:lnSpc>
                <a:spcPts val="3256"/>
              </a:lnSpc>
              <a:buNone/>
            </a:pPr>
            <a:r>
              <a:rPr lang="en-US" sz="2605" spc="-78" kern="0" dirty="0">
                <a:solidFill>
                  <a:srgbClr val="2B2E3C"/>
                </a:solidFill>
                <a:latin typeface="Bitter" pitchFamily="34" charset="0"/>
                <a:ea typeface="Bitter" pitchFamily="34" charset="-122"/>
                <a:cs typeface="Bitter" pitchFamily="34" charset="-120"/>
              </a:rPr>
              <a:t>1</a:t>
            </a:r>
            <a:endParaRPr lang="en-US" sz="2605" dirty="0"/>
          </a:p>
        </p:txBody>
      </p:sp>
      <p:sp>
        <p:nvSpPr>
          <p:cNvPr id="7" name="Text 5"/>
          <p:cNvSpPr/>
          <p:nvPr/>
        </p:nvSpPr>
        <p:spPr>
          <a:xfrm>
            <a:off x="2793563" y="2674025"/>
            <a:ext cx="2757011" cy="344686"/>
          </a:xfrm>
          <a:prstGeom prst="rect">
            <a:avLst/>
          </a:prstGeom>
          <a:noFill/>
          <a:ln/>
        </p:spPr>
        <p:txBody>
          <a:bodyPr wrap="none" rtlCol="0" anchor="t"/>
          <a:lstStyle/>
          <a:p>
            <a:pPr indent="0" marL="0">
              <a:lnSpc>
                <a:spcPts val="2714"/>
              </a:lnSpc>
              <a:buNone/>
            </a:pPr>
            <a:r>
              <a:rPr lang="en-US" sz="2171" spc="-65" kern="0" dirty="0">
                <a:solidFill>
                  <a:srgbClr val="2B2E3C"/>
                </a:solidFill>
                <a:latin typeface="Bitter" pitchFamily="34" charset="0"/>
                <a:ea typeface="Bitter" pitchFamily="34" charset="-122"/>
                <a:cs typeface="Bitter" pitchFamily="34" charset="-120"/>
              </a:rPr>
              <a:t>Lack of Controllability</a:t>
            </a:r>
            <a:endParaRPr lang="en-US" sz="2171" dirty="0"/>
          </a:p>
        </p:txBody>
      </p:sp>
      <p:sp>
        <p:nvSpPr>
          <p:cNvPr id="8" name="Text 6"/>
          <p:cNvSpPr/>
          <p:nvPr/>
        </p:nvSpPr>
        <p:spPr>
          <a:xfrm>
            <a:off x="2793563" y="3150989"/>
            <a:ext cx="4411385" cy="1764506"/>
          </a:xfrm>
          <a:prstGeom prst="rect">
            <a:avLst/>
          </a:prstGeom>
          <a:noFill/>
          <a:ln/>
        </p:spPr>
        <p:txBody>
          <a:bodyPr wrap="square" rtlCol="0" anchor="t"/>
          <a:lstStyle/>
          <a:p>
            <a:pPr indent="0" marL="0">
              <a:lnSpc>
                <a:spcPts val="2779"/>
              </a:lnSpc>
              <a:buNone/>
            </a:pPr>
            <a:r>
              <a:rPr lang="en-US" sz="1737" spc="-35" kern="0" dirty="0">
                <a:solidFill>
                  <a:srgbClr val="2B2E3C"/>
                </a:solidFill>
                <a:latin typeface="Open Sans" pitchFamily="34" charset="0"/>
                <a:ea typeface="Open Sans" pitchFamily="34" charset="-122"/>
                <a:cs typeface="Open Sans" pitchFamily="34" charset="-120"/>
              </a:rPr>
              <a:t>GAN models used for text generation often struggle to provide fine-grained control over the generated output, making it difficult to steer the text towards desired attributes or qualities.</a:t>
            </a:r>
            <a:endParaRPr lang="en-US" sz="1737" dirty="0"/>
          </a:p>
        </p:txBody>
      </p:sp>
      <p:sp>
        <p:nvSpPr>
          <p:cNvPr id="9" name="Shape 7"/>
          <p:cNvSpPr/>
          <p:nvPr/>
        </p:nvSpPr>
        <p:spPr>
          <a:xfrm>
            <a:off x="7425452" y="2598182"/>
            <a:ext cx="496253" cy="496253"/>
          </a:xfrm>
          <a:prstGeom prst="roundRect">
            <a:avLst>
              <a:gd name="adj" fmla="val 20001"/>
            </a:avLst>
          </a:prstGeom>
          <a:solidFill>
            <a:srgbClr val="FCE2CF"/>
          </a:solidFill>
          <a:ln w="7620">
            <a:solidFill>
              <a:srgbClr val="E2C8B5"/>
            </a:solidFill>
            <a:prstDash val="solid"/>
          </a:ln>
        </p:spPr>
      </p:sp>
      <p:sp>
        <p:nvSpPr>
          <p:cNvPr id="10" name="Text 8"/>
          <p:cNvSpPr/>
          <p:nvPr/>
        </p:nvSpPr>
        <p:spPr>
          <a:xfrm>
            <a:off x="7587496" y="2639497"/>
            <a:ext cx="172045" cy="413504"/>
          </a:xfrm>
          <a:prstGeom prst="rect">
            <a:avLst/>
          </a:prstGeom>
          <a:noFill/>
          <a:ln/>
        </p:spPr>
        <p:txBody>
          <a:bodyPr wrap="none" rtlCol="0" anchor="t"/>
          <a:lstStyle/>
          <a:p>
            <a:pPr algn="ctr" indent="0" marL="0">
              <a:lnSpc>
                <a:spcPts val="3256"/>
              </a:lnSpc>
              <a:buNone/>
            </a:pPr>
            <a:r>
              <a:rPr lang="en-US" sz="2605" spc="-78" kern="0" dirty="0">
                <a:solidFill>
                  <a:srgbClr val="2B2E3C"/>
                </a:solidFill>
                <a:latin typeface="Bitter" pitchFamily="34" charset="0"/>
                <a:ea typeface="Bitter" pitchFamily="34" charset="-122"/>
                <a:cs typeface="Bitter" pitchFamily="34" charset="-120"/>
              </a:rPr>
              <a:t>2</a:t>
            </a:r>
            <a:endParaRPr lang="en-US" sz="2605" dirty="0"/>
          </a:p>
        </p:txBody>
      </p:sp>
      <p:sp>
        <p:nvSpPr>
          <p:cNvPr id="11" name="Text 9"/>
          <p:cNvSpPr/>
          <p:nvPr/>
        </p:nvSpPr>
        <p:spPr>
          <a:xfrm>
            <a:off x="8142208" y="2674025"/>
            <a:ext cx="2757011" cy="344686"/>
          </a:xfrm>
          <a:prstGeom prst="rect">
            <a:avLst/>
          </a:prstGeom>
          <a:noFill/>
          <a:ln/>
        </p:spPr>
        <p:txBody>
          <a:bodyPr wrap="none" rtlCol="0" anchor="t"/>
          <a:lstStyle/>
          <a:p>
            <a:pPr indent="0" marL="0">
              <a:lnSpc>
                <a:spcPts val="2714"/>
              </a:lnSpc>
              <a:buNone/>
            </a:pPr>
            <a:r>
              <a:rPr lang="en-US" sz="2171" spc="-65" kern="0" dirty="0">
                <a:solidFill>
                  <a:srgbClr val="2B2E3C"/>
                </a:solidFill>
                <a:latin typeface="Bitter" pitchFamily="34" charset="0"/>
                <a:ea typeface="Bitter" pitchFamily="34" charset="-122"/>
                <a:cs typeface="Bitter" pitchFamily="34" charset="-120"/>
              </a:rPr>
              <a:t>Unstable Training</a:t>
            </a:r>
            <a:endParaRPr lang="en-US" sz="2171" dirty="0"/>
          </a:p>
        </p:txBody>
      </p:sp>
      <p:sp>
        <p:nvSpPr>
          <p:cNvPr id="12" name="Text 10"/>
          <p:cNvSpPr/>
          <p:nvPr/>
        </p:nvSpPr>
        <p:spPr>
          <a:xfrm>
            <a:off x="8142208" y="3150989"/>
            <a:ext cx="4411385" cy="1411605"/>
          </a:xfrm>
          <a:prstGeom prst="rect">
            <a:avLst/>
          </a:prstGeom>
          <a:noFill/>
          <a:ln/>
        </p:spPr>
        <p:txBody>
          <a:bodyPr wrap="square" rtlCol="0" anchor="t"/>
          <a:lstStyle/>
          <a:p>
            <a:pPr indent="0" marL="0">
              <a:lnSpc>
                <a:spcPts val="2779"/>
              </a:lnSpc>
              <a:buNone/>
            </a:pPr>
            <a:r>
              <a:rPr lang="en-US" sz="1737" spc="-35" kern="0" dirty="0">
                <a:solidFill>
                  <a:srgbClr val="2B2E3C"/>
                </a:solidFill>
                <a:latin typeface="Open Sans" pitchFamily="34" charset="0"/>
                <a:ea typeface="Open Sans" pitchFamily="34" charset="-122"/>
                <a:cs typeface="Open Sans" pitchFamily="34" charset="-120"/>
              </a:rPr>
              <a:t>The adversarial training process of GANs can be notoriously unstable, leading to challenges in reliably training the models and producing consistent, high-quality text.</a:t>
            </a:r>
            <a:endParaRPr lang="en-US" sz="1737" dirty="0"/>
          </a:p>
        </p:txBody>
      </p:sp>
      <p:sp>
        <p:nvSpPr>
          <p:cNvPr id="13" name="Shape 11"/>
          <p:cNvSpPr/>
          <p:nvPr/>
        </p:nvSpPr>
        <p:spPr>
          <a:xfrm>
            <a:off x="2076807" y="5308283"/>
            <a:ext cx="496253" cy="496253"/>
          </a:xfrm>
          <a:prstGeom prst="roundRect">
            <a:avLst>
              <a:gd name="adj" fmla="val 20001"/>
            </a:avLst>
          </a:prstGeom>
          <a:solidFill>
            <a:srgbClr val="FCE2CF"/>
          </a:solidFill>
          <a:ln w="7620">
            <a:solidFill>
              <a:srgbClr val="E2C8B5"/>
            </a:solidFill>
            <a:prstDash val="solid"/>
          </a:ln>
        </p:spPr>
      </p:sp>
      <p:sp>
        <p:nvSpPr>
          <p:cNvPr id="14" name="Text 12"/>
          <p:cNvSpPr/>
          <p:nvPr/>
        </p:nvSpPr>
        <p:spPr>
          <a:xfrm>
            <a:off x="2235279" y="5349597"/>
            <a:ext cx="179308" cy="413504"/>
          </a:xfrm>
          <a:prstGeom prst="rect">
            <a:avLst/>
          </a:prstGeom>
          <a:noFill/>
          <a:ln/>
        </p:spPr>
        <p:txBody>
          <a:bodyPr wrap="none" rtlCol="0" anchor="t"/>
          <a:lstStyle/>
          <a:p>
            <a:pPr algn="ctr" indent="0" marL="0">
              <a:lnSpc>
                <a:spcPts val="3256"/>
              </a:lnSpc>
              <a:buNone/>
            </a:pPr>
            <a:r>
              <a:rPr lang="en-US" sz="2605" spc="-78" kern="0" dirty="0">
                <a:solidFill>
                  <a:srgbClr val="2B2E3C"/>
                </a:solidFill>
                <a:latin typeface="Bitter" pitchFamily="34" charset="0"/>
                <a:ea typeface="Bitter" pitchFamily="34" charset="-122"/>
                <a:cs typeface="Bitter" pitchFamily="34" charset="-120"/>
              </a:rPr>
              <a:t>3</a:t>
            </a:r>
            <a:endParaRPr lang="en-US" sz="2605" dirty="0"/>
          </a:p>
        </p:txBody>
      </p:sp>
      <p:sp>
        <p:nvSpPr>
          <p:cNvPr id="15" name="Text 13"/>
          <p:cNvSpPr/>
          <p:nvPr/>
        </p:nvSpPr>
        <p:spPr>
          <a:xfrm>
            <a:off x="2793563" y="5384125"/>
            <a:ext cx="2757011" cy="344686"/>
          </a:xfrm>
          <a:prstGeom prst="rect">
            <a:avLst/>
          </a:prstGeom>
          <a:noFill/>
          <a:ln/>
        </p:spPr>
        <p:txBody>
          <a:bodyPr wrap="none" rtlCol="0" anchor="t"/>
          <a:lstStyle/>
          <a:p>
            <a:pPr indent="0" marL="0">
              <a:lnSpc>
                <a:spcPts val="2714"/>
              </a:lnSpc>
              <a:buNone/>
            </a:pPr>
            <a:r>
              <a:rPr lang="en-US" sz="2171" spc="-65" kern="0" dirty="0">
                <a:solidFill>
                  <a:srgbClr val="2B2E3C"/>
                </a:solidFill>
                <a:latin typeface="Bitter" pitchFamily="34" charset="0"/>
                <a:ea typeface="Bitter" pitchFamily="34" charset="-122"/>
                <a:cs typeface="Bitter" pitchFamily="34" charset="-120"/>
              </a:rPr>
              <a:t>Semantic Incoherence</a:t>
            </a:r>
            <a:endParaRPr lang="en-US" sz="2171" dirty="0"/>
          </a:p>
        </p:txBody>
      </p:sp>
      <p:sp>
        <p:nvSpPr>
          <p:cNvPr id="16" name="Text 14"/>
          <p:cNvSpPr/>
          <p:nvPr/>
        </p:nvSpPr>
        <p:spPr>
          <a:xfrm>
            <a:off x="2793563" y="5861090"/>
            <a:ext cx="4411385" cy="1411605"/>
          </a:xfrm>
          <a:prstGeom prst="rect">
            <a:avLst/>
          </a:prstGeom>
          <a:noFill/>
          <a:ln/>
        </p:spPr>
        <p:txBody>
          <a:bodyPr wrap="square" rtlCol="0" anchor="t"/>
          <a:lstStyle/>
          <a:p>
            <a:pPr indent="0" marL="0">
              <a:lnSpc>
                <a:spcPts val="2779"/>
              </a:lnSpc>
              <a:buNone/>
            </a:pPr>
            <a:r>
              <a:rPr lang="en-US" sz="1737" spc="-35" kern="0" dirty="0">
                <a:solidFill>
                  <a:srgbClr val="2B2E3C"/>
                </a:solidFill>
                <a:latin typeface="Open Sans" pitchFamily="34" charset="0"/>
                <a:ea typeface="Open Sans" pitchFamily="34" charset="-122"/>
                <a:cs typeface="Open Sans" pitchFamily="34" charset="-120"/>
              </a:rPr>
              <a:t>GAN-generated text can sometimes lack coherence and logical flow, resulting in outputs that may not make sense or convey meaningful information.</a:t>
            </a:r>
            <a:endParaRPr lang="en-US" sz="1737" dirty="0"/>
          </a:p>
        </p:txBody>
      </p:sp>
      <p:sp>
        <p:nvSpPr>
          <p:cNvPr id="17" name="Shape 15"/>
          <p:cNvSpPr/>
          <p:nvPr/>
        </p:nvSpPr>
        <p:spPr>
          <a:xfrm>
            <a:off x="7425452" y="5308283"/>
            <a:ext cx="496253" cy="496253"/>
          </a:xfrm>
          <a:prstGeom prst="roundRect">
            <a:avLst>
              <a:gd name="adj" fmla="val 20001"/>
            </a:avLst>
          </a:prstGeom>
          <a:solidFill>
            <a:srgbClr val="FCE2CF"/>
          </a:solidFill>
          <a:ln w="7620">
            <a:solidFill>
              <a:srgbClr val="E2C8B5"/>
            </a:solidFill>
            <a:prstDash val="solid"/>
          </a:ln>
        </p:spPr>
      </p:sp>
      <p:sp>
        <p:nvSpPr>
          <p:cNvPr id="18" name="Text 16"/>
          <p:cNvSpPr/>
          <p:nvPr/>
        </p:nvSpPr>
        <p:spPr>
          <a:xfrm>
            <a:off x="7580590" y="5349597"/>
            <a:ext cx="185976" cy="413504"/>
          </a:xfrm>
          <a:prstGeom prst="rect">
            <a:avLst/>
          </a:prstGeom>
          <a:noFill/>
          <a:ln/>
        </p:spPr>
        <p:txBody>
          <a:bodyPr wrap="none" rtlCol="0" anchor="t"/>
          <a:lstStyle/>
          <a:p>
            <a:pPr algn="ctr" indent="0" marL="0">
              <a:lnSpc>
                <a:spcPts val="3256"/>
              </a:lnSpc>
              <a:buNone/>
            </a:pPr>
            <a:r>
              <a:rPr lang="en-US" sz="2605" spc="-78" kern="0" dirty="0">
                <a:solidFill>
                  <a:srgbClr val="2B2E3C"/>
                </a:solidFill>
                <a:latin typeface="Bitter" pitchFamily="34" charset="0"/>
                <a:ea typeface="Bitter" pitchFamily="34" charset="-122"/>
                <a:cs typeface="Bitter" pitchFamily="34" charset="-120"/>
              </a:rPr>
              <a:t>4</a:t>
            </a:r>
            <a:endParaRPr lang="en-US" sz="2605" dirty="0"/>
          </a:p>
        </p:txBody>
      </p:sp>
      <p:sp>
        <p:nvSpPr>
          <p:cNvPr id="19" name="Text 17"/>
          <p:cNvSpPr/>
          <p:nvPr/>
        </p:nvSpPr>
        <p:spPr>
          <a:xfrm>
            <a:off x="8142208" y="5384125"/>
            <a:ext cx="4190048" cy="344686"/>
          </a:xfrm>
          <a:prstGeom prst="rect">
            <a:avLst/>
          </a:prstGeom>
          <a:noFill/>
          <a:ln/>
        </p:spPr>
        <p:txBody>
          <a:bodyPr wrap="none" rtlCol="0" anchor="t"/>
          <a:lstStyle/>
          <a:p>
            <a:pPr indent="0" marL="0">
              <a:lnSpc>
                <a:spcPts val="2714"/>
              </a:lnSpc>
              <a:buNone/>
            </a:pPr>
            <a:r>
              <a:rPr lang="en-US" sz="2171" spc="-65" kern="0" dirty="0">
                <a:solidFill>
                  <a:srgbClr val="2B2E3C"/>
                </a:solidFill>
                <a:latin typeface="Bitter" pitchFamily="34" charset="0"/>
                <a:ea typeface="Bitter" pitchFamily="34" charset="-122"/>
                <a:cs typeface="Bitter" pitchFamily="34" charset="-120"/>
              </a:rPr>
              <a:t>Preserving Grammatical Structure</a:t>
            </a:r>
            <a:endParaRPr lang="en-US" sz="2171" dirty="0"/>
          </a:p>
        </p:txBody>
      </p:sp>
      <p:sp>
        <p:nvSpPr>
          <p:cNvPr id="20" name="Text 18"/>
          <p:cNvSpPr/>
          <p:nvPr/>
        </p:nvSpPr>
        <p:spPr>
          <a:xfrm>
            <a:off x="8142208" y="5861090"/>
            <a:ext cx="4411385" cy="1764506"/>
          </a:xfrm>
          <a:prstGeom prst="rect">
            <a:avLst/>
          </a:prstGeom>
          <a:noFill/>
          <a:ln/>
        </p:spPr>
        <p:txBody>
          <a:bodyPr wrap="square" rtlCol="0" anchor="t"/>
          <a:lstStyle/>
          <a:p>
            <a:pPr indent="0" marL="0">
              <a:lnSpc>
                <a:spcPts val="2779"/>
              </a:lnSpc>
              <a:buNone/>
            </a:pPr>
            <a:r>
              <a:rPr lang="en-US" sz="1737" spc="-35" kern="0" dirty="0">
                <a:solidFill>
                  <a:srgbClr val="2B2E3C"/>
                </a:solidFill>
                <a:latin typeface="Open Sans" pitchFamily="34" charset="0"/>
                <a:ea typeface="Open Sans" pitchFamily="34" charset="-122"/>
                <a:cs typeface="Open Sans" pitchFamily="34" charset="-120"/>
              </a:rPr>
              <a:t>Ensuring that GAN-generated text adheres to proper grammatical rules and conventions can be a significant challenge, especially for more complex language structures.</a:t>
            </a:r>
            <a:endParaRPr lang="en-US" sz="1737"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2240042" y="587573"/>
            <a:ext cx="10150316" cy="1335405"/>
          </a:xfrm>
          <a:prstGeom prst="rect">
            <a:avLst/>
          </a:prstGeom>
          <a:noFill/>
          <a:ln/>
        </p:spPr>
        <p:txBody>
          <a:bodyPr wrap="square" rtlCol="0" anchor="t"/>
          <a:lstStyle/>
          <a:p>
            <a:pPr indent="0" marL="0">
              <a:lnSpc>
                <a:spcPts val="5258"/>
              </a:lnSpc>
              <a:buNone/>
            </a:pPr>
            <a:r>
              <a:rPr lang="en-US" sz="4207" spc="-126" kern="0" dirty="0">
                <a:solidFill>
                  <a:srgbClr val="2C3F42"/>
                </a:solidFill>
                <a:latin typeface="Bitter" pitchFamily="34" charset="0"/>
                <a:ea typeface="Bitter" pitchFamily="34" charset="-122"/>
                <a:cs typeface="Bitter" pitchFamily="34" charset="-120"/>
              </a:rPr>
              <a:t>Ethical Considerations in Generative AI for Text</a:t>
            </a:r>
            <a:endParaRPr lang="en-US" sz="4207" dirty="0"/>
          </a:p>
        </p:txBody>
      </p:sp>
      <p:sp>
        <p:nvSpPr>
          <p:cNvPr id="5" name="Text 3"/>
          <p:cNvSpPr/>
          <p:nvPr/>
        </p:nvSpPr>
        <p:spPr>
          <a:xfrm>
            <a:off x="2240042" y="2457093"/>
            <a:ext cx="2146578" cy="333732"/>
          </a:xfrm>
          <a:prstGeom prst="rect">
            <a:avLst/>
          </a:prstGeom>
          <a:noFill/>
          <a:ln/>
        </p:spPr>
        <p:txBody>
          <a:bodyPr wrap="none" rtlCol="0" anchor="t"/>
          <a:lstStyle/>
          <a:p>
            <a:pPr indent="0" marL="0">
              <a:lnSpc>
                <a:spcPts val="2629"/>
              </a:lnSpc>
              <a:buNone/>
            </a:pPr>
            <a:r>
              <a:rPr lang="en-US" sz="2103" spc="-63" kern="0" dirty="0">
                <a:solidFill>
                  <a:srgbClr val="2C3F42"/>
                </a:solidFill>
                <a:latin typeface="Bitter" pitchFamily="34" charset="0"/>
                <a:ea typeface="Bitter" pitchFamily="34" charset="-122"/>
                <a:cs typeface="Bitter" pitchFamily="34" charset="-120"/>
              </a:rPr>
              <a:t>Bias and Fairness</a:t>
            </a:r>
            <a:endParaRPr lang="en-US" sz="2103" dirty="0"/>
          </a:p>
        </p:txBody>
      </p:sp>
      <p:sp>
        <p:nvSpPr>
          <p:cNvPr id="6" name="Text 4"/>
          <p:cNvSpPr/>
          <p:nvPr/>
        </p:nvSpPr>
        <p:spPr>
          <a:xfrm>
            <a:off x="2240042" y="3004423"/>
            <a:ext cx="2146578" cy="4445318"/>
          </a:xfrm>
          <a:prstGeom prst="rect">
            <a:avLst/>
          </a:prstGeom>
          <a:noFill/>
          <a:ln/>
        </p:spPr>
        <p:txBody>
          <a:bodyPr wrap="square" rtlCol="0" anchor="t"/>
          <a:lstStyle/>
          <a:p>
            <a:pPr indent="0" marL="0">
              <a:lnSpc>
                <a:spcPts val="2692"/>
              </a:lnSpc>
              <a:buNone/>
            </a:pPr>
            <a:r>
              <a:rPr lang="en-US" sz="1683" spc="-34" kern="0" dirty="0">
                <a:solidFill>
                  <a:srgbClr val="2B2E3C"/>
                </a:solidFill>
                <a:latin typeface="Open Sans" pitchFamily="34" charset="0"/>
                <a:ea typeface="Open Sans" pitchFamily="34" charset="-122"/>
                <a:cs typeface="Open Sans" pitchFamily="34" charset="-120"/>
              </a:rPr>
              <a:t>Generative AI models trained on large language datasets may perpetuate societal biases and produce discriminatory text outputs. Careful model design and data curation are crucial to ensuring fairness and inclusivity.</a:t>
            </a:r>
            <a:endParaRPr lang="en-US" sz="1683" dirty="0"/>
          </a:p>
        </p:txBody>
      </p:sp>
      <p:sp>
        <p:nvSpPr>
          <p:cNvPr id="7" name="Text 5"/>
          <p:cNvSpPr/>
          <p:nvPr/>
        </p:nvSpPr>
        <p:spPr>
          <a:xfrm>
            <a:off x="4915495" y="2457093"/>
            <a:ext cx="2146578" cy="667464"/>
          </a:xfrm>
          <a:prstGeom prst="rect">
            <a:avLst/>
          </a:prstGeom>
          <a:noFill/>
          <a:ln/>
        </p:spPr>
        <p:txBody>
          <a:bodyPr wrap="square" rtlCol="0" anchor="t"/>
          <a:lstStyle/>
          <a:p>
            <a:pPr indent="0" marL="0">
              <a:lnSpc>
                <a:spcPts val="2629"/>
              </a:lnSpc>
              <a:buNone/>
            </a:pPr>
            <a:r>
              <a:rPr lang="en-US" sz="2103" spc="-63" kern="0" dirty="0">
                <a:solidFill>
                  <a:srgbClr val="2C3F42"/>
                </a:solidFill>
                <a:latin typeface="Bitter" pitchFamily="34" charset="0"/>
                <a:ea typeface="Bitter" pitchFamily="34" charset="-122"/>
                <a:cs typeface="Bitter" pitchFamily="34" charset="-120"/>
              </a:rPr>
              <a:t>Authenticity and Deception</a:t>
            </a:r>
            <a:endParaRPr lang="en-US" sz="2103" dirty="0"/>
          </a:p>
        </p:txBody>
      </p:sp>
      <p:sp>
        <p:nvSpPr>
          <p:cNvPr id="8" name="Text 6"/>
          <p:cNvSpPr/>
          <p:nvPr/>
        </p:nvSpPr>
        <p:spPr>
          <a:xfrm>
            <a:off x="4915495" y="3338155"/>
            <a:ext cx="2146578" cy="4103370"/>
          </a:xfrm>
          <a:prstGeom prst="rect">
            <a:avLst/>
          </a:prstGeom>
          <a:noFill/>
          <a:ln/>
        </p:spPr>
        <p:txBody>
          <a:bodyPr wrap="square" rtlCol="0" anchor="t"/>
          <a:lstStyle/>
          <a:p>
            <a:pPr indent="0" marL="0">
              <a:lnSpc>
                <a:spcPts val="2692"/>
              </a:lnSpc>
              <a:buNone/>
            </a:pPr>
            <a:r>
              <a:rPr lang="en-US" sz="1683" spc="-34" kern="0" dirty="0">
                <a:solidFill>
                  <a:srgbClr val="2B2E3C"/>
                </a:solidFill>
                <a:latin typeface="Open Sans" pitchFamily="34" charset="0"/>
                <a:ea typeface="Open Sans" pitchFamily="34" charset="-122"/>
                <a:cs typeface="Open Sans" pitchFamily="34" charset="-120"/>
              </a:rPr>
              <a:t>The ability of GANs to generate highly convincing text raises concerns about the potential for misuse, such as creating fake news or impersonating real people. Transparency and accountability are key to maintaining trust.</a:t>
            </a:r>
            <a:endParaRPr lang="en-US" sz="1683" dirty="0"/>
          </a:p>
        </p:txBody>
      </p:sp>
      <p:sp>
        <p:nvSpPr>
          <p:cNvPr id="9" name="Text 7"/>
          <p:cNvSpPr/>
          <p:nvPr/>
        </p:nvSpPr>
        <p:spPr>
          <a:xfrm>
            <a:off x="7590949" y="2457093"/>
            <a:ext cx="2146578" cy="667464"/>
          </a:xfrm>
          <a:prstGeom prst="rect">
            <a:avLst/>
          </a:prstGeom>
          <a:noFill/>
          <a:ln/>
        </p:spPr>
        <p:txBody>
          <a:bodyPr wrap="square" rtlCol="0" anchor="t"/>
          <a:lstStyle/>
          <a:p>
            <a:pPr indent="0" marL="0">
              <a:lnSpc>
                <a:spcPts val="2629"/>
              </a:lnSpc>
              <a:buNone/>
            </a:pPr>
            <a:r>
              <a:rPr lang="en-US" sz="2103" spc="-63" kern="0" dirty="0">
                <a:solidFill>
                  <a:srgbClr val="2C3F42"/>
                </a:solidFill>
                <a:latin typeface="Bitter" pitchFamily="34" charset="0"/>
                <a:ea typeface="Bitter" pitchFamily="34" charset="-122"/>
                <a:cs typeface="Bitter" pitchFamily="34" charset="-120"/>
              </a:rPr>
              <a:t>Privacy and Security</a:t>
            </a:r>
            <a:endParaRPr lang="en-US" sz="2103" dirty="0"/>
          </a:p>
        </p:txBody>
      </p:sp>
      <p:sp>
        <p:nvSpPr>
          <p:cNvPr id="10" name="Text 8"/>
          <p:cNvSpPr/>
          <p:nvPr/>
        </p:nvSpPr>
        <p:spPr>
          <a:xfrm>
            <a:off x="7590949" y="3338155"/>
            <a:ext cx="2146578" cy="3761423"/>
          </a:xfrm>
          <a:prstGeom prst="rect">
            <a:avLst/>
          </a:prstGeom>
          <a:noFill/>
          <a:ln/>
        </p:spPr>
        <p:txBody>
          <a:bodyPr wrap="square" rtlCol="0" anchor="t"/>
          <a:lstStyle/>
          <a:p>
            <a:pPr indent="0" marL="0">
              <a:lnSpc>
                <a:spcPts val="2692"/>
              </a:lnSpc>
              <a:buNone/>
            </a:pPr>
            <a:r>
              <a:rPr lang="en-US" sz="1683" spc="-34" kern="0" dirty="0">
                <a:solidFill>
                  <a:srgbClr val="2B2E3C"/>
                </a:solidFill>
                <a:latin typeface="Open Sans" pitchFamily="34" charset="0"/>
                <a:ea typeface="Open Sans" pitchFamily="34" charset="-122"/>
                <a:cs typeface="Open Sans" pitchFamily="34" charset="-120"/>
              </a:rPr>
              <a:t>Generative AI systems that can produce personal or sensitive information raise privacy risks. Robust data protection protocols and user consent mechanisms are necessary to safeguard individual privacy.</a:t>
            </a:r>
            <a:endParaRPr lang="en-US" sz="1683" dirty="0"/>
          </a:p>
        </p:txBody>
      </p:sp>
      <p:sp>
        <p:nvSpPr>
          <p:cNvPr id="11" name="Text 9"/>
          <p:cNvSpPr/>
          <p:nvPr/>
        </p:nvSpPr>
        <p:spPr>
          <a:xfrm>
            <a:off x="10266402" y="2457093"/>
            <a:ext cx="2146578" cy="667464"/>
          </a:xfrm>
          <a:prstGeom prst="rect">
            <a:avLst/>
          </a:prstGeom>
          <a:noFill/>
          <a:ln/>
        </p:spPr>
        <p:txBody>
          <a:bodyPr wrap="square" rtlCol="0" anchor="t"/>
          <a:lstStyle/>
          <a:p>
            <a:pPr indent="0" marL="0">
              <a:lnSpc>
                <a:spcPts val="2629"/>
              </a:lnSpc>
              <a:buNone/>
            </a:pPr>
            <a:r>
              <a:rPr lang="en-US" sz="2103" spc="-63" kern="0" dirty="0">
                <a:solidFill>
                  <a:srgbClr val="2C3F42"/>
                </a:solidFill>
                <a:latin typeface="Bitter" pitchFamily="34" charset="0"/>
                <a:ea typeface="Bitter" pitchFamily="34" charset="-122"/>
                <a:cs typeface="Bitter" pitchFamily="34" charset="-120"/>
              </a:rPr>
              <a:t>Responsible Development</a:t>
            </a:r>
            <a:endParaRPr lang="en-US" sz="2103" dirty="0"/>
          </a:p>
        </p:txBody>
      </p:sp>
      <p:sp>
        <p:nvSpPr>
          <p:cNvPr id="12" name="Text 10"/>
          <p:cNvSpPr/>
          <p:nvPr/>
        </p:nvSpPr>
        <p:spPr>
          <a:xfrm>
            <a:off x="10266402" y="3338155"/>
            <a:ext cx="2146578" cy="4103370"/>
          </a:xfrm>
          <a:prstGeom prst="rect">
            <a:avLst/>
          </a:prstGeom>
          <a:noFill/>
          <a:ln/>
        </p:spPr>
        <p:txBody>
          <a:bodyPr wrap="square" rtlCol="0" anchor="t"/>
          <a:lstStyle/>
          <a:p>
            <a:pPr indent="0" marL="0">
              <a:lnSpc>
                <a:spcPts val="2692"/>
              </a:lnSpc>
              <a:buNone/>
            </a:pPr>
            <a:r>
              <a:rPr lang="en-US" sz="1683" spc="-34" kern="0" dirty="0">
                <a:solidFill>
                  <a:srgbClr val="2B2E3C"/>
                </a:solidFill>
                <a:latin typeface="Open Sans" pitchFamily="34" charset="0"/>
                <a:ea typeface="Open Sans" pitchFamily="34" charset="-122"/>
                <a:cs typeface="Open Sans" pitchFamily="34" charset="-120"/>
              </a:rPr>
              <a:t>Developers of generative text AI must consider the societal impact and potential for harm. Responsible development practices, including ethical review and impact assessments, can help mitigate risks.</a:t>
            </a:r>
            <a:endParaRPr lang="en-US" sz="1683" dirty="0"/>
          </a:p>
        </p:txBody>
      </p:sp>
      <p:pic>
        <p:nvPicPr>
          <p:cNvPr id="13"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sp>
        <p:nvSpPr>
          <p:cNvPr id="4" name="Text 2"/>
          <p:cNvSpPr/>
          <p:nvPr/>
        </p:nvSpPr>
        <p:spPr>
          <a:xfrm>
            <a:off x="2037993" y="1325285"/>
            <a:ext cx="10554414" cy="1388745"/>
          </a:xfrm>
          <a:prstGeom prst="rect">
            <a:avLst/>
          </a:prstGeom>
          <a:noFill/>
          <a:ln/>
        </p:spPr>
        <p:txBody>
          <a:bodyPr wrap="squar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Recent Advancements and Future Directions</a:t>
            </a:r>
            <a:endParaRPr lang="en-US" sz="4374" dirty="0"/>
          </a:p>
        </p:txBody>
      </p:sp>
      <p:pic>
        <p:nvPicPr>
          <p:cNvPr id="5" name="Image 0" descr="preencoded.png">    </p:cNvPr>
          <p:cNvPicPr>
            <a:picLocks noChangeAspect="1"/>
          </p:cNvPicPr>
          <p:nvPr/>
        </p:nvPicPr>
        <p:blipFill>
          <a:blip r:embed="rId1"/>
          <a:stretch>
            <a:fillRect/>
          </a:stretch>
        </p:blipFill>
        <p:spPr>
          <a:xfrm>
            <a:off x="2037993" y="3158371"/>
            <a:ext cx="555427" cy="555427"/>
          </a:xfrm>
          <a:prstGeom prst="rect">
            <a:avLst/>
          </a:prstGeom>
        </p:spPr>
      </p:pic>
      <p:sp>
        <p:nvSpPr>
          <p:cNvPr id="6" name="Text 3"/>
          <p:cNvSpPr/>
          <p:nvPr/>
        </p:nvSpPr>
        <p:spPr>
          <a:xfrm>
            <a:off x="2037993" y="3935968"/>
            <a:ext cx="2777490" cy="347186"/>
          </a:xfrm>
          <a:prstGeom prst="rect">
            <a:avLst/>
          </a:prstGeom>
          <a:noFill/>
          <a:ln/>
        </p:spPr>
        <p:txBody>
          <a:bodyPr wrap="none" rtlCol="0" anchor="t"/>
          <a:lstStyle/>
          <a:p>
            <a:pPr algn="l" indent="0" marL="0">
              <a:lnSpc>
                <a:spcPts val="2734"/>
              </a:lnSpc>
              <a:buNone/>
            </a:pPr>
            <a:r>
              <a:rPr lang="en-US" sz="2187" spc="-66" kern="0" dirty="0">
                <a:solidFill>
                  <a:srgbClr val="2B2E3C"/>
                </a:solidFill>
                <a:latin typeface="Bitter" pitchFamily="34" charset="0"/>
                <a:ea typeface="Bitter" pitchFamily="34" charset="-122"/>
                <a:cs typeface="Bitter" pitchFamily="34" charset="-120"/>
              </a:rPr>
              <a:t>Accelerated Research</a:t>
            </a:r>
            <a:endParaRPr lang="en-US" sz="2187" dirty="0"/>
          </a:p>
        </p:txBody>
      </p:sp>
      <p:sp>
        <p:nvSpPr>
          <p:cNvPr id="7" name="Text 4"/>
          <p:cNvSpPr/>
          <p:nvPr/>
        </p:nvSpPr>
        <p:spPr>
          <a:xfrm>
            <a:off x="2037993" y="4416385"/>
            <a:ext cx="3295888" cy="2132409"/>
          </a:xfrm>
          <a:prstGeom prst="rect">
            <a:avLst/>
          </a:prstGeom>
          <a:noFill/>
          <a:ln/>
        </p:spPr>
        <p:txBody>
          <a:bodyPr wrap="square" rtlCol="0" anchor="t"/>
          <a:lstStyle/>
          <a:p>
            <a:pPr algn="l"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The rapid progress in deep learning and computational power has enabled researchers to explore more complex GAN architectures and techniques for text generation.</a:t>
            </a:r>
            <a:endParaRPr lang="en-US" sz="1750" dirty="0"/>
          </a:p>
        </p:txBody>
      </p:sp>
      <p:pic>
        <p:nvPicPr>
          <p:cNvPr id="8" name="Image 1" descr="preencoded.png">    </p:cNvPr>
          <p:cNvPicPr>
            <a:picLocks noChangeAspect="1"/>
          </p:cNvPicPr>
          <p:nvPr/>
        </p:nvPicPr>
        <p:blipFill>
          <a:blip r:embed="rId2"/>
          <a:stretch>
            <a:fillRect/>
          </a:stretch>
        </p:blipFill>
        <p:spPr>
          <a:xfrm>
            <a:off x="5667137" y="3158371"/>
            <a:ext cx="555427" cy="555427"/>
          </a:xfrm>
          <a:prstGeom prst="rect">
            <a:avLst/>
          </a:prstGeom>
        </p:spPr>
      </p:pic>
      <p:sp>
        <p:nvSpPr>
          <p:cNvPr id="9" name="Text 5"/>
          <p:cNvSpPr/>
          <p:nvPr/>
        </p:nvSpPr>
        <p:spPr>
          <a:xfrm>
            <a:off x="5667137" y="3935968"/>
            <a:ext cx="2795945" cy="347186"/>
          </a:xfrm>
          <a:prstGeom prst="rect">
            <a:avLst/>
          </a:prstGeom>
          <a:noFill/>
          <a:ln/>
        </p:spPr>
        <p:txBody>
          <a:bodyPr wrap="none" rtlCol="0" anchor="t"/>
          <a:lstStyle/>
          <a:p>
            <a:pPr algn="l" indent="0" marL="0">
              <a:lnSpc>
                <a:spcPts val="2734"/>
              </a:lnSpc>
              <a:buNone/>
            </a:pPr>
            <a:r>
              <a:rPr lang="en-US" sz="2187" spc="-66" kern="0" dirty="0">
                <a:solidFill>
                  <a:srgbClr val="2B2E3C"/>
                </a:solidFill>
                <a:latin typeface="Bitter" pitchFamily="34" charset="0"/>
                <a:ea typeface="Bitter" pitchFamily="34" charset="-122"/>
                <a:cs typeface="Bitter" pitchFamily="34" charset="-120"/>
              </a:rPr>
              <a:t>Emerging Applications</a:t>
            </a:r>
            <a:endParaRPr lang="en-US" sz="2187" dirty="0"/>
          </a:p>
        </p:txBody>
      </p:sp>
      <p:sp>
        <p:nvSpPr>
          <p:cNvPr id="10" name="Text 6"/>
          <p:cNvSpPr/>
          <p:nvPr/>
        </p:nvSpPr>
        <p:spPr>
          <a:xfrm>
            <a:off x="5667137" y="4416385"/>
            <a:ext cx="3296007" cy="2487811"/>
          </a:xfrm>
          <a:prstGeom prst="rect">
            <a:avLst/>
          </a:prstGeom>
          <a:noFill/>
          <a:ln/>
        </p:spPr>
        <p:txBody>
          <a:bodyPr wrap="square" rtlCol="0" anchor="t"/>
          <a:lstStyle/>
          <a:p>
            <a:pPr algn="l"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GANs are being explored for novel applications in areas like dialogue systems, summarization, and even creative writing, pushing the boundaries of language generation.</a:t>
            </a:r>
            <a:endParaRPr lang="en-US" sz="1750" dirty="0"/>
          </a:p>
        </p:txBody>
      </p:sp>
      <p:pic>
        <p:nvPicPr>
          <p:cNvPr id="11" name="Image 2" descr="preencoded.png">    </p:cNvPr>
          <p:cNvPicPr>
            <a:picLocks noChangeAspect="1"/>
          </p:cNvPicPr>
          <p:nvPr/>
        </p:nvPicPr>
        <p:blipFill>
          <a:blip r:embed="rId3"/>
          <a:stretch>
            <a:fillRect/>
          </a:stretch>
        </p:blipFill>
        <p:spPr>
          <a:xfrm>
            <a:off x="9296400" y="3158371"/>
            <a:ext cx="555427" cy="555427"/>
          </a:xfrm>
          <a:prstGeom prst="rect">
            <a:avLst/>
          </a:prstGeom>
        </p:spPr>
      </p:pic>
      <p:sp>
        <p:nvSpPr>
          <p:cNvPr id="12" name="Text 7"/>
          <p:cNvSpPr/>
          <p:nvPr/>
        </p:nvSpPr>
        <p:spPr>
          <a:xfrm>
            <a:off x="9296400" y="3935968"/>
            <a:ext cx="2783800" cy="347186"/>
          </a:xfrm>
          <a:prstGeom prst="rect">
            <a:avLst/>
          </a:prstGeom>
          <a:noFill/>
          <a:ln/>
        </p:spPr>
        <p:txBody>
          <a:bodyPr wrap="none" rtlCol="0" anchor="t"/>
          <a:lstStyle/>
          <a:p>
            <a:pPr algn="l" indent="0" marL="0">
              <a:lnSpc>
                <a:spcPts val="2734"/>
              </a:lnSpc>
              <a:buNone/>
            </a:pPr>
            <a:r>
              <a:rPr lang="en-US" sz="2187" spc="-66" kern="0" dirty="0">
                <a:solidFill>
                  <a:srgbClr val="2B2E3C"/>
                </a:solidFill>
                <a:latin typeface="Bitter" pitchFamily="34" charset="0"/>
                <a:ea typeface="Bitter" pitchFamily="34" charset="-122"/>
                <a:cs typeface="Bitter" pitchFamily="34" charset="-120"/>
              </a:rPr>
              <a:t>Addressing Challenges</a:t>
            </a:r>
            <a:endParaRPr lang="en-US" sz="2187" dirty="0"/>
          </a:p>
        </p:txBody>
      </p:sp>
      <p:sp>
        <p:nvSpPr>
          <p:cNvPr id="13" name="Text 8"/>
          <p:cNvSpPr/>
          <p:nvPr/>
        </p:nvSpPr>
        <p:spPr>
          <a:xfrm>
            <a:off x="9296400" y="4416385"/>
            <a:ext cx="3296007" cy="2132409"/>
          </a:xfrm>
          <a:prstGeom prst="rect">
            <a:avLst/>
          </a:prstGeom>
          <a:noFill/>
          <a:ln/>
        </p:spPr>
        <p:txBody>
          <a:bodyPr wrap="square" rtlCol="0" anchor="t"/>
          <a:lstStyle/>
          <a:p>
            <a:pPr algn="l" indent="0" marL="0">
              <a:lnSpc>
                <a:spcPts val="2799"/>
              </a:lnSpc>
              <a:buNone/>
            </a:pPr>
            <a:r>
              <a:rPr lang="en-US" sz="1750" spc="-35" kern="0" dirty="0">
                <a:solidFill>
                  <a:srgbClr val="2B2E3C"/>
                </a:solidFill>
                <a:latin typeface="Open Sans" pitchFamily="34" charset="0"/>
                <a:ea typeface="Open Sans" pitchFamily="34" charset="-122"/>
                <a:cs typeface="Open Sans" pitchFamily="34" charset="-120"/>
              </a:rPr>
              <a:t>Researchers are working to overcome challenges like mode collapse, instability, and lack of control, to make GAN-based text generation more robust and reliable.</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2024-04-24T16:57:18Z</dcterms:created>
  <dcterms:modified xsi:type="dcterms:W3CDTF">2024-04-24T16:57:18Z</dcterms:modified>
</cp:coreProperties>
</file>